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569" r:id="rId2"/>
    <p:sldId id="468" r:id="rId3"/>
    <p:sldId id="734" r:id="rId4"/>
    <p:sldId id="735" r:id="rId5"/>
    <p:sldId id="736" r:id="rId6"/>
    <p:sldId id="570" r:id="rId7"/>
    <p:sldId id="574" r:id="rId8"/>
    <p:sldId id="761" r:id="rId9"/>
    <p:sldId id="651" r:id="rId10"/>
    <p:sldId id="770" r:id="rId11"/>
    <p:sldId id="771" r:id="rId12"/>
    <p:sldId id="764" r:id="rId13"/>
    <p:sldId id="766" r:id="rId14"/>
    <p:sldId id="769" r:id="rId15"/>
    <p:sldId id="768" r:id="rId16"/>
    <p:sldId id="767" r:id="rId17"/>
    <p:sldId id="733" r:id="rId18"/>
    <p:sldId id="608" r:id="rId19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65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5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A2"/>
    <a:srgbClr val="339966"/>
    <a:srgbClr val="FC3904"/>
    <a:srgbClr val="B0D3FE"/>
    <a:srgbClr val="9AD981"/>
    <a:srgbClr val="FFFFCC"/>
    <a:srgbClr val="6CCAFA"/>
    <a:srgbClr val="5BB9FF"/>
    <a:srgbClr val="EF1D77"/>
    <a:srgbClr val="FF1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3193" autoAdjust="0"/>
  </p:normalViewPr>
  <p:slideViewPr>
    <p:cSldViewPr>
      <p:cViewPr varScale="1">
        <p:scale>
          <a:sx n="89" d="100"/>
          <a:sy n="89" d="100"/>
        </p:scale>
        <p:origin x="725" y="53"/>
      </p:cViewPr>
      <p:guideLst>
        <p:guide orient="horz" pos="1525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2064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itchFamily="-108" charset="0"/>
              </a:defRPr>
            </a:lvl1pPr>
          </a:lstStyle>
          <a:p>
            <a:pPr>
              <a:defRPr/>
            </a:pPr>
            <a:fld id="{E1844A8C-0FDB-8848-A479-8A4C4830FEB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4505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ACA95EB-682F-7D42-8B75-1B7ECD82DE5C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3026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r-FR" sz="800" dirty="0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34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Système </a:t>
            </a:r>
            <a:r>
              <a:rPr lang="fr-FR" dirty="0" err="1" smtClean="0"/>
              <a:t>Multimed</a:t>
            </a:r>
            <a:r>
              <a:rPr lang="fr-FR" dirty="0" smtClean="0"/>
              <a:t> réalisé par l’équipe </a:t>
            </a:r>
            <a:r>
              <a:rPr lang="fr-FR" dirty="0" err="1" smtClean="0"/>
              <a:t>Elibio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822C8-5944-40F7-A1A8-E35F1AC08E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24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77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69993" indent="-296151" defTabSz="91477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84605" indent="-236921" defTabSz="91477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58447" indent="-236921" defTabSz="91477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32289" indent="-236921" defTabSz="91477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06131" indent="-236921" defTabSz="9147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79974" indent="-236921" defTabSz="9147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53816" indent="-236921" defTabSz="9147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27658" indent="-236921" defTabSz="9147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8C97803-E1E9-45E2-9C26-850A6D164308}" type="slidenum">
              <a:rPr lang="fr-FR" altLang="fr-FR"/>
              <a:pPr eaLnBrk="1" hangingPunct="1"/>
              <a:t>9</a:t>
            </a:fld>
            <a:endParaRPr lang="fr-FR" altLang="fr-FR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fr-FR" smtClean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41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90C68-55FC-0848-ACF4-DBACEB29747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15113" y="908050"/>
            <a:ext cx="2071687" cy="496887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95288" y="908050"/>
            <a:ext cx="6067425" cy="49688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288" y="908050"/>
            <a:ext cx="8291512" cy="50958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700213"/>
            <a:ext cx="4038600" cy="417671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17671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90C68-55FC-0848-ACF4-DBACEB29747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00213"/>
            <a:ext cx="4038600" cy="4176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176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E90C68-55FC-0848-ACF4-DBACEB29747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908050"/>
            <a:ext cx="8291512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</p:txBody>
      </p:sp>
      <p:pic>
        <p:nvPicPr>
          <p:cNvPr id="1029" name="Picture 12" descr="protoc8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>
              <a:defRPr/>
            </a:pPr>
            <a:fld id="{51E90C68-55FC-0848-ACF4-DBACEB297479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006666"/>
          </a:solidFill>
          <a:latin typeface="Arial" pitchFamily="-10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-65" charset="2"/>
        <a:buChar char="q"/>
        <a:defRPr sz="2400">
          <a:solidFill>
            <a:srgbClr val="0057A3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-65" charset="2"/>
        <a:buChar char="Ø"/>
        <a:defRPr sz="2000">
          <a:solidFill>
            <a:schemeClr val="tx1"/>
          </a:solidFill>
          <a:latin typeface="+mn-lt"/>
          <a:ea typeface="ＭＳ Ｐゴシック" pitchFamily="-10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0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ＭＳ Ｐゴシック" pitchFamily="-10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288" y="908050"/>
            <a:ext cx="8291512" cy="509588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7" descr="mirroi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logo-cn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613" y="5753100"/>
            <a:ext cx="1728788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Logo_univ_bordea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0338" y="5805264"/>
            <a:ext cx="1453034" cy="98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-201794" y="1196752"/>
            <a:ext cx="9540552" cy="20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endParaRPr lang="en-US" sz="3200" b="1" dirty="0" smtClean="0">
              <a:solidFill>
                <a:srgbClr val="0070C0"/>
              </a:solidFill>
            </a:endParaRPr>
          </a:p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</a:rPr>
              <a:t>Digital implementation of </a:t>
            </a:r>
            <a:endParaRPr lang="en-US" sz="3200" b="1" dirty="0" smtClean="0">
              <a:solidFill>
                <a:srgbClr val="0070C0"/>
              </a:solidFill>
            </a:endParaRPr>
          </a:p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200" b="1" dirty="0" smtClean="0">
                <a:solidFill>
                  <a:srgbClr val="0070C0"/>
                </a:solidFill>
              </a:rPr>
              <a:t>Hodgkin-Huxley </a:t>
            </a:r>
            <a:r>
              <a:rPr lang="en-US" sz="3200" b="1" dirty="0">
                <a:solidFill>
                  <a:srgbClr val="0070C0"/>
                </a:solidFill>
              </a:rPr>
              <a:t>neuron model 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3200" b="1" dirty="0">
                <a:solidFill>
                  <a:srgbClr val="0070C0"/>
                </a:solidFill>
              </a:rPr>
              <a:t>for neurological diseases studies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fr-FR" sz="2800" b="1" u="sng" kern="0" dirty="0" smtClean="0">
                <a:solidFill>
                  <a:srgbClr val="C00000"/>
                </a:solidFill>
                <a:latin typeface="+mj-lt"/>
                <a:ea typeface="ＭＳ Ｐゴシック" pitchFamily="-108" charset="-128"/>
                <a:cs typeface="ＭＳ Ｐゴシック" pitchFamily="-108" charset="-128"/>
              </a:rPr>
              <a:t>T.</a:t>
            </a:r>
            <a:r>
              <a:rPr kumimoji="0" lang="fr-FR" sz="2800" b="1" i="0" u="sng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 Levi</a:t>
            </a:r>
            <a:r>
              <a:rPr kumimoji="0" lang="fr-FR" sz="2800" b="1" i="0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,</a:t>
            </a:r>
            <a:r>
              <a:rPr kumimoji="0" lang="fr-FR" sz="2800" b="1" i="0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 F. </a:t>
            </a:r>
            <a:r>
              <a:rPr kumimoji="0" lang="fr-FR" sz="2800" b="1" i="0" strike="noStrike" kern="0" cap="none" spc="0" normalizeH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Khoyratee</a:t>
            </a:r>
            <a:r>
              <a:rPr kumimoji="0" lang="fr-FR" sz="2800" b="1" i="0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, S. </a:t>
            </a:r>
            <a:r>
              <a:rPr kumimoji="0" lang="fr-FR" sz="2800" b="1" i="0" strike="noStrike" kern="0" cap="none" spc="0" normalizeH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Saighi</a:t>
            </a:r>
            <a:r>
              <a:rPr kumimoji="0" lang="fr-FR" sz="2800" b="1" i="0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, Y. </a:t>
            </a:r>
            <a:r>
              <a:rPr kumimoji="0" lang="fr-FR" sz="2800" b="1" i="0" strike="noStrike" kern="0" cap="none" spc="0" normalizeH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ＭＳ Ｐゴシック" pitchFamily="-108" charset="-128"/>
                <a:cs typeface="ＭＳ Ｐゴシック" pitchFamily="-108" charset="-128"/>
              </a:rPr>
              <a:t>Ikeuchi</a:t>
            </a:r>
            <a:endParaRPr kumimoji="0" lang="fr-FR" sz="2800" b="1" i="0" strike="noStrike" kern="0" cap="none" spc="0" normalizeH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ＭＳ Ｐゴシック" pitchFamily="-108" charset="-128"/>
              <a:cs typeface="ＭＳ Ｐゴシック" pitchFamily="-108" charset="-128"/>
            </a:endParaRPr>
          </a:p>
          <a:p>
            <a:pPr lvl="0" algn="ctr">
              <a:spcBef>
                <a:spcPts val="0"/>
              </a:spcBef>
            </a:pPr>
            <a:r>
              <a:rPr lang="fr-FR" sz="3200" b="1" kern="0" dirty="0" err="1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University</a:t>
            </a:r>
            <a:r>
              <a:rPr lang="fr-FR" sz="3200" b="1" kern="0" dirty="0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 of Bordeaux, IMS Lab., France</a:t>
            </a:r>
          </a:p>
          <a:p>
            <a:pPr lvl="0" algn="ctr">
              <a:spcBef>
                <a:spcPts val="0"/>
              </a:spcBef>
            </a:pPr>
            <a:r>
              <a:rPr lang="fr-FR" sz="3200" b="1" kern="0" dirty="0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IIS</a:t>
            </a:r>
            <a:r>
              <a:rPr lang="fr-FR" sz="3200" b="1" kern="0" dirty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, The </a:t>
            </a:r>
            <a:r>
              <a:rPr lang="fr-FR" sz="3200" b="1" kern="0" dirty="0" err="1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University</a:t>
            </a:r>
            <a:r>
              <a:rPr lang="fr-FR" sz="3200" b="1" kern="0" dirty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 of </a:t>
            </a:r>
            <a:r>
              <a:rPr lang="fr-FR" sz="3200" b="1" kern="0" dirty="0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Tokyo, </a:t>
            </a:r>
            <a:r>
              <a:rPr lang="fr-FR" sz="3200" b="1" kern="0" dirty="0" err="1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Japan</a:t>
            </a:r>
            <a:endParaRPr lang="fr-FR" sz="3200" b="1" kern="0" dirty="0" smtClean="0">
              <a:solidFill>
                <a:srgbClr val="00666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lvl="0" algn="ctr">
              <a:spcBef>
                <a:spcPts val="0"/>
              </a:spcBef>
            </a:pPr>
            <a:endParaRPr lang="fr-FR" sz="3200" b="1" kern="0" dirty="0">
              <a:solidFill>
                <a:srgbClr val="00666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lvl="0" algn="ctr">
              <a:spcBef>
                <a:spcPts val="0"/>
              </a:spcBef>
            </a:pPr>
            <a:endParaRPr lang="fr-FR" sz="100" b="1" kern="0" dirty="0" smtClean="0">
              <a:solidFill>
                <a:srgbClr val="00666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lvl="0" algn="ctr">
              <a:spcBef>
                <a:spcPts val="0"/>
              </a:spcBef>
            </a:pPr>
            <a:endParaRPr lang="fr-FR" sz="3200" b="1" kern="0" dirty="0" smtClean="0">
              <a:solidFill>
                <a:srgbClr val="00666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lvl="0" algn="ctr">
              <a:spcBef>
                <a:spcPts val="0"/>
              </a:spcBef>
            </a:pPr>
            <a:r>
              <a:rPr lang="fr-FR" sz="3200" b="1" kern="0" dirty="0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AROB 2017, </a:t>
            </a:r>
            <a:r>
              <a:rPr lang="fr-FR" sz="3200" b="1" kern="0" dirty="0" err="1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January</a:t>
            </a:r>
            <a:r>
              <a:rPr lang="fr-FR" sz="3200" b="1" kern="0" dirty="0" smtClean="0">
                <a:solidFill>
                  <a:srgbClr val="006666"/>
                </a:solidFill>
                <a:ea typeface="ＭＳ Ｐゴシック" pitchFamily="-108" charset="-128"/>
                <a:cs typeface="ＭＳ Ｐゴシック" pitchFamily="-108" charset="-128"/>
              </a:rPr>
              <a:t> 20th</a:t>
            </a:r>
            <a:endParaRPr lang="fr-FR" sz="3200" b="1" kern="0" dirty="0">
              <a:solidFill>
                <a:srgbClr val="006666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12" name="Picture 6" descr="logoi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717841"/>
            <a:ext cx="1152128" cy="115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LIMMSlog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84" y="5684036"/>
            <a:ext cx="1384577" cy="11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6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of </a:t>
            </a:r>
            <a:r>
              <a:rPr lang="fr-FR" dirty="0" err="1" smtClean="0"/>
              <a:t>neurons</a:t>
            </a:r>
            <a:endParaRPr lang="en-US" dirty="0"/>
          </a:p>
        </p:txBody>
      </p:sp>
      <p:pic>
        <p:nvPicPr>
          <p:cNvPr id="5" name="Picture 17" descr="iz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88869"/>
            <a:ext cx="8229600" cy="411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628800"/>
            <a:ext cx="6192688" cy="19442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5616" y="11967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00B050"/>
                </a:solidFill>
              </a:rPr>
              <a:t>excitators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4248" y="1484784"/>
            <a:ext cx="1872208" cy="4176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92280" y="10434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inhibitors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Digital </a:t>
            </a:r>
            <a:r>
              <a:rPr lang="fr-FR" dirty="0" err="1" smtClean="0"/>
              <a:t>implementation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FPGA board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Real-time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Unsupervised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Biological scale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Pipeline implementation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Few resources (25 H&amp;H neurons)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17" y="1620000"/>
            <a:ext cx="2030858" cy="1809000"/>
          </a:xfrm>
          <a:prstGeom prst="rect">
            <a:avLst/>
          </a:prstGeom>
        </p:spPr>
      </p:pic>
      <p:pic>
        <p:nvPicPr>
          <p:cNvPr id="6" name="Picture 8" descr="D:\2. Thèse Farad\1. Bibliographie\1. Articles\Moi\Papier AROB\bloc_pipeline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35"/>
          <a:stretch/>
        </p:blipFill>
        <p:spPr bwMode="auto">
          <a:xfrm>
            <a:off x="4427984" y="3631362"/>
            <a:ext cx="3056255" cy="1577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-6539" t="-2" r="48775" b="-70379"/>
          <a:stretch/>
        </p:blipFill>
        <p:spPr>
          <a:xfrm>
            <a:off x="5148064" y="5427088"/>
            <a:ext cx="3816424" cy="2614840"/>
          </a:xfrm>
          <a:prstGeom prst="rect">
            <a:avLst/>
          </a:prstGeom>
        </p:spPr>
      </p:pic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t>11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0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Ionic</a:t>
            </a:r>
            <a:r>
              <a:rPr lang="fr-FR" dirty="0" smtClean="0"/>
              <a:t> </a:t>
            </a:r>
            <a:r>
              <a:rPr lang="fr-FR" dirty="0" err="1" smtClean="0"/>
              <a:t>channel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2" descr="D:\2. Thèse Farad\1. Bibliographie\1. Articles\Moi\Papier AROB\Current_comp_v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3" r="18800"/>
          <a:stretch/>
        </p:blipFill>
        <p:spPr bwMode="auto">
          <a:xfrm>
            <a:off x="1971117" y="1379994"/>
            <a:ext cx="5049366" cy="5323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t>12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4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D:\2. Thèse Farad\1. Bibliographie\1. Articles\Moi\Papier AROB\matlab_vs_fpga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" r="7900"/>
          <a:stretch/>
        </p:blipFill>
        <p:spPr bwMode="auto">
          <a:xfrm>
            <a:off x="1619672" y="1329848"/>
            <a:ext cx="5256584" cy="2973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7179" r="7455"/>
          <a:stretch/>
        </p:blipFill>
        <p:spPr>
          <a:xfrm>
            <a:off x="1259632" y="4365104"/>
            <a:ext cx="6336704" cy="23854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Membrane </a:t>
            </a:r>
            <a:r>
              <a:rPr lang="fr-FR" dirty="0" err="1" smtClean="0"/>
              <a:t>potential</a:t>
            </a:r>
            <a:r>
              <a:rPr lang="fr-FR" dirty="0" smtClean="0"/>
              <a:t> and </a:t>
            </a:r>
            <a:r>
              <a:rPr lang="fr-FR" dirty="0" err="1" smtClean="0"/>
              <a:t>dynamic</a:t>
            </a:r>
            <a:endParaRPr lang="fr-FR" dirty="0"/>
          </a:p>
        </p:txBody>
      </p:sp>
      <p:sp>
        <p:nvSpPr>
          <p:cNvPr id="7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t>13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95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213"/>
            <a:ext cx="8568952" cy="417671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fr-FR" dirty="0" err="1" smtClean="0">
                <a:solidFill>
                  <a:schemeClr val="tx1"/>
                </a:solidFill>
              </a:rPr>
              <a:t>Context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>
                <a:solidFill>
                  <a:schemeClr val="tx1"/>
                </a:solidFill>
              </a:rPr>
              <a:t>Digital </a:t>
            </a:r>
            <a:r>
              <a:rPr lang="fr-FR" dirty="0" err="1">
                <a:solidFill>
                  <a:schemeClr val="tx1"/>
                </a:solidFill>
              </a:rPr>
              <a:t>biomimetic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neurons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Project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Conclusion</a:t>
            </a:r>
          </a:p>
          <a:p>
            <a:pPr lvl="1">
              <a:buClr>
                <a:srgbClr val="C00000"/>
              </a:buClr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dirty="0" smtClean="0"/>
          </a:p>
          <a:p>
            <a:pPr lvl="1">
              <a:buClr>
                <a:srgbClr val="C00000"/>
              </a:buClr>
            </a:pPr>
            <a:endParaRPr lang="fr-FR" dirty="0" smtClean="0"/>
          </a:p>
          <a:p>
            <a:pPr>
              <a:buClr>
                <a:srgbClr val="C00000"/>
              </a:buClr>
              <a:buNone/>
            </a:pPr>
            <a:endParaRPr lang="en-US" dirty="0" smtClean="0"/>
          </a:p>
        </p:txBody>
      </p:sp>
      <p:sp>
        <p:nvSpPr>
          <p:cNvPr id="6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Hybrid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r>
              <a:rPr lang="fr-FR" dirty="0" smtClean="0"/>
              <a:t> system</a:t>
            </a:r>
            <a:endParaRPr lang="fr-FR" dirty="0"/>
          </a:p>
        </p:txBody>
      </p:sp>
      <p:sp>
        <p:nvSpPr>
          <p:cNvPr id="8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t>15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187624" y="1755706"/>
            <a:ext cx="6933022" cy="3960440"/>
            <a:chOff x="1187624" y="1988840"/>
            <a:chExt cx="6933022" cy="3960440"/>
          </a:xfrm>
        </p:grpSpPr>
        <p:pic>
          <p:nvPicPr>
            <p:cNvPr id="25602" name="Imag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20" b="1611"/>
            <a:stretch>
              <a:fillRect/>
            </a:stretch>
          </p:blipFill>
          <p:spPr bwMode="auto">
            <a:xfrm>
              <a:off x="1259632" y="1988840"/>
              <a:ext cx="6861014" cy="361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187624" y="4221088"/>
              <a:ext cx="3168352" cy="172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12350" y="1683698"/>
            <a:ext cx="8035509" cy="4032448"/>
            <a:chOff x="683568" y="1772816"/>
            <a:chExt cx="8035509" cy="403244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5816" y="1844824"/>
              <a:ext cx="5803261" cy="383711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83568" y="1772816"/>
              <a:ext cx="2304256" cy="4032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10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Neurological</a:t>
            </a:r>
            <a:r>
              <a:rPr lang="fr-FR" dirty="0" smtClean="0"/>
              <a:t> </a:t>
            </a:r>
            <a:r>
              <a:rPr lang="fr-FR" dirty="0" err="1" smtClean="0"/>
              <a:t>disease</a:t>
            </a:r>
            <a:r>
              <a:rPr lang="fr-FR" dirty="0" err="1"/>
              <a:t>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ALS, </a:t>
            </a:r>
            <a:r>
              <a:rPr lang="fr-FR" dirty="0" err="1">
                <a:solidFill>
                  <a:schemeClr val="tx1"/>
                </a:solidFill>
              </a:rPr>
              <a:t>Tuberous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Sclerosis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diseases</a:t>
            </a:r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For TSC, </a:t>
            </a:r>
            <a:r>
              <a:rPr lang="fr-FR" dirty="0" err="1" smtClean="0">
                <a:solidFill>
                  <a:schemeClr val="tx1"/>
                </a:solidFill>
              </a:rPr>
              <a:t>following</a:t>
            </a:r>
            <a:r>
              <a:rPr lang="fr-FR" dirty="0" smtClean="0">
                <a:solidFill>
                  <a:schemeClr val="tx1"/>
                </a:solidFill>
              </a:rPr>
              <a:t> soma </a:t>
            </a:r>
            <a:r>
              <a:rPr lang="fr-FR" dirty="0" err="1" smtClean="0">
                <a:solidFill>
                  <a:schemeClr val="tx1"/>
                </a:solidFill>
              </a:rPr>
              <a:t>diameter</a:t>
            </a:r>
            <a:r>
              <a:rPr lang="fr-FR" dirty="0" smtClean="0">
                <a:solidFill>
                  <a:schemeClr val="tx1"/>
                </a:solidFill>
              </a:rPr>
              <a:t>, the </a:t>
            </a:r>
            <a:r>
              <a:rPr lang="fr-FR" dirty="0" err="1" smtClean="0">
                <a:solidFill>
                  <a:schemeClr val="tx1"/>
                </a:solidFill>
              </a:rPr>
              <a:t>frequency</a:t>
            </a:r>
            <a:r>
              <a:rPr lang="fr-FR" dirty="0" smtClean="0">
                <a:solidFill>
                  <a:schemeClr val="tx1"/>
                </a:solidFill>
              </a:rPr>
              <a:t>, and amplitude are </a:t>
            </a:r>
            <a:r>
              <a:rPr lang="fr-FR" dirty="0" err="1" smtClean="0">
                <a:solidFill>
                  <a:schemeClr val="tx1"/>
                </a:solidFill>
              </a:rPr>
              <a:t>changing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80" y="3068960"/>
            <a:ext cx="5493519" cy="3606477"/>
          </a:xfrm>
          <a:prstGeom prst="rect">
            <a:avLst/>
          </a:prstGeom>
        </p:spPr>
      </p:pic>
      <p:pic>
        <p:nvPicPr>
          <p:cNvPr id="5" name="Imag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9"/>
          <a:stretch/>
        </p:blipFill>
        <p:spPr bwMode="auto">
          <a:xfrm>
            <a:off x="323528" y="3140968"/>
            <a:ext cx="2643162" cy="3427859"/>
          </a:xfrm>
          <a:prstGeom prst="rect">
            <a:avLst/>
          </a:prstGeom>
          <a:noFill/>
        </p:spPr>
      </p:pic>
      <p:sp>
        <p:nvSpPr>
          <p:cNvPr id="6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t>16</a:t>
            </a:r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38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and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00560"/>
            <a:ext cx="8795320" cy="417671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Digital implementation of HH model</a:t>
            </a:r>
          </a:p>
          <a:p>
            <a:pPr algn="just"/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Validation with software and biological data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pPr algn="just"/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Multi-</a:t>
            </a:r>
            <a:r>
              <a:rPr lang="fr-FR" dirty="0" err="1" smtClean="0">
                <a:solidFill>
                  <a:schemeClr val="tx1"/>
                </a:solidFill>
              </a:rPr>
              <a:t>compartmental</a:t>
            </a:r>
            <a:r>
              <a:rPr lang="fr-FR" dirty="0" smtClean="0">
                <a:solidFill>
                  <a:schemeClr val="tx1"/>
                </a:solidFill>
              </a:rPr>
              <a:t> architecture</a:t>
            </a:r>
          </a:p>
          <a:p>
            <a:pPr algn="just"/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Neural </a:t>
            </a:r>
            <a:r>
              <a:rPr lang="en-US" dirty="0">
                <a:solidFill>
                  <a:schemeClr val="tx1"/>
                </a:solidFill>
              </a:rPr>
              <a:t>network architecture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Hybrid </a:t>
            </a:r>
            <a:r>
              <a:rPr lang="en-US" dirty="0" smtClean="0">
                <a:solidFill>
                  <a:schemeClr val="tx1"/>
                </a:solidFill>
              </a:rPr>
              <a:t>experiments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Implementation</a:t>
            </a:r>
            <a:r>
              <a:rPr lang="fr-FR" dirty="0" smtClean="0">
                <a:solidFill>
                  <a:schemeClr val="tx1"/>
                </a:solidFill>
              </a:rPr>
              <a:t> of neuronal </a:t>
            </a:r>
            <a:r>
              <a:rPr lang="fr-FR" dirty="0" err="1" smtClean="0">
                <a:solidFill>
                  <a:schemeClr val="tx1"/>
                </a:solidFill>
              </a:rPr>
              <a:t>disease</a:t>
            </a:r>
            <a:r>
              <a:rPr lang="fr-FR" dirty="0" smtClean="0">
                <a:solidFill>
                  <a:schemeClr val="tx1"/>
                </a:solidFill>
              </a:rPr>
              <a:t> model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endParaRPr lang="fr-FR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fr-FR" dirty="0" smtClean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fr-FR" dirty="0" smtClean="0"/>
          </a:p>
          <a:p>
            <a:pPr algn="just"/>
            <a:endParaRPr lang="en-US" dirty="0" smtClean="0"/>
          </a:p>
          <a:p>
            <a:pPr lvl="1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5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45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 descr="C:\Documents and Settings\JOLA\Mes documents\WISSENSCHAFT\RECHERCHE\PROJECTS\MEA\PUBLICATION\CHERCHEURS_AQUITAINE\IMAGES_YB\electrodes_yb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66" y="842830"/>
            <a:ext cx="9244281" cy="60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2699792" y="3284984"/>
            <a:ext cx="4156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chemeClr val="bg1"/>
                </a:solidFill>
              </a:rPr>
              <a:t>Thank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 err="1" smtClean="0">
                <a:solidFill>
                  <a:schemeClr val="bg1"/>
                </a:solidFill>
              </a:rPr>
              <a:t>you</a:t>
            </a:r>
            <a:r>
              <a:rPr lang="fr-FR" sz="2400" dirty="0" smtClean="0">
                <a:solidFill>
                  <a:schemeClr val="bg1"/>
                </a:solidFill>
              </a:rPr>
              <a:t> for </a:t>
            </a:r>
            <a:r>
              <a:rPr lang="fr-FR" sz="2400" dirty="0" err="1" smtClean="0">
                <a:solidFill>
                  <a:schemeClr val="bg1"/>
                </a:solidFill>
              </a:rPr>
              <a:t>your</a:t>
            </a:r>
            <a:r>
              <a:rPr lang="fr-FR" sz="2400" dirty="0" smtClean="0">
                <a:solidFill>
                  <a:schemeClr val="bg1"/>
                </a:solidFill>
              </a:rPr>
              <a:t> attention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Do </a:t>
            </a:r>
            <a:r>
              <a:rPr lang="fr-FR" sz="2400" dirty="0" err="1" smtClean="0">
                <a:solidFill>
                  <a:schemeClr val="bg1"/>
                </a:solidFill>
              </a:rPr>
              <a:t>you</a:t>
            </a:r>
            <a:r>
              <a:rPr lang="fr-FR" sz="2400" dirty="0" smtClean="0">
                <a:solidFill>
                  <a:schemeClr val="bg1"/>
                </a:solidFill>
              </a:rPr>
              <a:t> have </a:t>
            </a:r>
            <a:r>
              <a:rPr lang="fr-FR" sz="2400" dirty="0" err="1" smtClean="0">
                <a:solidFill>
                  <a:schemeClr val="bg1"/>
                </a:solidFill>
              </a:rPr>
              <a:t>any</a:t>
            </a:r>
            <a:r>
              <a:rPr lang="fr-FR" sz="2400" dirty="0" smtClean="0">
                <a:solidFill>
                  <a:schemeClr val="bg1"/>
                </a:solidFill>
              </a:rPr>
              <a:t> questions ?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213"/>
            <a:ext cx="8568952" cy="417671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fr-FR" dirty="0" err="1" smtClean="0">
                <a:solidFill>
                  <a:schemeClr val="tx1"/>
                </a:solidFill>
              </a:rPr>
              <a:t>Context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Digital </a:t>
            </a:r>
            <a:r>
              <a:rPr lang="fr-FR" dirty="0" err="1" smtClean="0">
                <a:solidFill>
                  <a:schemeClr val="tx1"/>
                </a:solidFill>
              </a:rPr>
              <a:t>biomimetic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neurons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Project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Conclusion</a:t>
            </a:r>
          </a:p>
          <a:p>
            <a:pPr lvl="1">
              <a:buClr>
                <a:srgbClr val="C00000"/>
              </a:buClr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dirty="0" smtClean="0"/>
          </a:p>
          <a:p>
            <a:pPr lvl="1">
              <a:buClr>
                <a:srgbClr val="C00000"/>
              </a:buClr>
            </a:pPr>
            <a:endParaRPr lang="fr-FR" dirty="0" smtClean="0"/>
          </a:p>
          <a:p>
            <a:pPr>
              <a:buClr>
                <a:srgbClr val="C00000"/>
              </a:buClr>
              <a:buNone/>
            </a:pPr>
            <a:endParaRPr lang="en-US" dirty="0" smtClean="0"/>
          </a:p>
        </p:txBody>
      </p:sp>
      <p:sp>
        <p:nvSpPr>
          <p:cNvPr id="6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08520" y="1963762"/>
            <a:ext cx="9144000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  <a:p>
            <a:pPr algn="ctr" eaLnBrk="1" hangingPunct="1">
              <a:spcBef>
                <a:spcPts val="600"/>
              </a:spcBef>
            </a:pPr>
            <a:endParaRPr lang="fr-FR" altLang="fr-FR" sz="2000" b="1"/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5215989" cy="261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Objective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research</a:t>
            </a:r>
            <a:endParaRPr lang="fr-FR" dirty="0"/>
          </a:p>
        </p:txBody>
      </p:sp>
      <p:sp>
        <p:nvSpPr>
          <p:cNvPr id="7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pic>
        <p:nvPicPr>
          <p:cNvPr id="61442" name="Picture 2" descr="http://neural.bme.ufl.edu/page12/files/page12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7965" y="1988840"/>
            <a:ext cx="1514475" cy="1143001"/>
          </a:xfrm>
          <a:prstGeom prst="rect">
            <a:avLst/>
          </a:prstGeom>
          <a:noFill/>
        </p:spPr>
      </p:pic>
      <p:sp>
        <p:nvSpPr>
          <p:cNvPr id="14" name="Right Arrow 13"/>
          <p:cNvSpPr/>
          <p:nvPr/>
        </p:nvSpPr>
        <p:spPr>
          <a:xfrm>
            <a:off x="5796136" y="3212976"/>
            <a:ext cx="720080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6200000">
            <a:off x="7020272" y="3717032"/>
            <a:ext cx="1440160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3528" y="2339588"/>
            <a:ext cx="54726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1 </a:t>
            </a:r>
            <a:r>
              <a:rPr lang="fr-FR" dirty="0" err="1" smtClean="0"/>
              <a:t>biological</a:t>
            </a:r>
            <a:r>
              <a:rPr lang="fr-FR" dirty="0" smtClean="0"/>
              <a:t> </a:t>
            </a:r>
            <a:r>
              <a:rPr lang="fr-FR" dirty="0" err="1" smtClean="0"/>
              <a:t>neuron</a:t>
            </a:r>
            <a:r>
              <a:rPr lang="fr-FR" dirty="0" smtClean="0"/>
              <a:t> ↔1 </a:t>
            </a:r>
            <a:r>
              <a:rPr lang="fr-FR" dirty="0" err="1" smtClean="0"/>
              <a:t>silicon</a:t>
            </a:r>
            <a:r>
              <a:rPr lang="fr-FR" dirty="0" smtClean="0"/>
              <a:t> </a:t>
            </a:r>
            <a:r>
              <a:rPr lang="fr-FR" dirty="0" err="1" smtClean="0"/>
              <a:t>neuron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876256" y="4725144"/>
            <a:ext cx="165618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Spiking</a:t>
            </a:r>
            <a:r>
              <a:rPr lang="fr-FR" dirty="0" smtClean="0"/>
              <a:t> Neural Network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536" y="1785590"/>
            <a:ext cx="532859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population of biological neurons</a:t>
            </a:r>
          </a:p>
          <a:p>
            <a:pPr algn="ctr"/>
            <a:r>
              <a:rPr lang="fr-FR" dirty="0" smtClean="0"/>
              <a:t>↔</a:t>
            </a:r>
          </a:p>
          <a:p>
            <a:pPr algn="ctr"/>
            <a:r>
              <a:rPr lang="fr-FR" dirty="0" smtClean="0"/>
              <a:t>1 population of </a:t>
            </a:r>
            <a:r>
              <a:rPr lang="fr-FR" dirty="0" err="1" smtClean="0"/>
              <a:t>artificial</a:t>
            </a:r>
            <a:r>
              <a:rPr lang="fr-FR" dirty="0" smtClean="0"/>
              <a:t> </a:t>
            </a:r>
            <a:r>
              <a:rPr lang="fr-FR" dirty="0" err="1" smtClean="0"/>
              <a:t>neurons</a:t>
            </a:r>
            <a:endParaRPr 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55650" y="6068144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/>
            <a:r>
              <a:rPr lang="en-US" altLang="fr-FR" sz="1200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Le Masson, G., Renaud, S., </a:t>
            </a:r>
            <a:r>
              <a:rPr lang="en-US" altLang="fr-FR" sz="1200" dirty="0" err="1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Debay</a:t>
            </a:r>
            <a:r>
              <a:rPr lang="en-US" altLang="fr-FR" sz="1200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, D., and Bal, T. (2002). Feedback inhibition controls spike transfer in hybrid thalamic circuits. </a:t>
            </a:r>
            <a:r>
              <a:rPr lang="en-US" altLang="fr-FR" sz="1200" i="1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Nature</a:t>
            </a:r>
            <a:r>
              <a:rPr lang="en-US" altLang="fr-FR" sz="1200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. 417, 854-858.</a:t>
            </a:r>
            <a:endParaRPr lang="en-US" altLang="fr-FR" dirty="0"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14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Bioinspired</a:t>
            </a:r>
            <a:r>
              <a:rPr lang="fr-FR" dirty="0" smtClean="0"/>
              <a:t> or </a:t>
            </a:r>
            <a:r>
              <a:rPr lang="fr-FR" dirty="0" err="1" smtClean="0"/>
              <a:t>Biomimetic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bio-inspired system is inspired by nature for dealing with engineering task (neural network for pattern recognition, data mining, etc.).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biomimetic system mimics the nature for simulating the living behavior and/or replaces it (rebuilding the living part).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CPG:</a:t>
            </a:r>
            <a:r>
              <a:rPr lang="fr-FR" dirty="0" smtClean="0"/>
              <a:t>	</a:t>
            </a:r>
          </a:p>
          <a:p>
            <a:pPr lvl="1"/>
            <a:r>
              <a:rPr lang="fr-FR" dirty="0" err="1" smtClean="0"/>
              <a:t>Bioinspired</a:t>
            </a:r>
            <a:r>
              <a:rPr lang="fr-FR" dirty="0" smtClean="0"/>
              <a:t>: </a:t>
            </a:r>
            <a:r>
              <a:rPr lang="fr-FR" dirty="0" err="1" smtClean="0"/>
              <a:t>oscillator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constant </a:t>
            </a:r>
            <a:r>
              <a:rPr lang="fr-FR" dirty="0" err="1" smtClean="0"/>
              <a:t>frequency</a:t>
            </a:r>
            <a:r>
              <a:rPr lang="fr-FR" dirty="0" smtClean="0"/>
              <a:t> and </a:t>
            </a:r>
            <a:r>
              <a:rPr lang="fr-FR" dirty="0" err="1" smtClean="0"/>
              <a:t>duty</a:t>
            </a:r>
            <a:r>
              <a:rPr lang="fr-FR" dirty="0" smtClean="0"/>
              <a:t> cycle</a:t>
            </a:r>
          </a:p>
          <a:p>
            <a:pPr lvl="1"/>
            <a:r>
              <a:rPr lang="fr-FR" dirty="0" err="1" smtClean="0"/>
              <a:t>Biomimetic</a:t>
            </a:r>
            <a:r>
              <a:rPr lang="fr-FR" dirty="0" smtClean="0"/>
              <a:t>: neural network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variability</a:t>
            </a:r>
            <a:r>
              <a:rPr lang="fr-FR" dirty="0" smtClean="0"/>
              <a:t> of </a:t>
            </a:r>
            <a:r>
              <a:rPr lang="fr-FR" dirty="0" err="1" smtClean="0"/>
              <a:t>frequency</a:t>
            </a:r>
            <a:r>
              <a:rPr lang="fr-FR" dirty="0" smtClean="0"/>
              <a:t> and </a:t>
            </a:r>
            <a:r>
              <a:rPr lang="fr-FR" dirty="0" err="1" smtClean="0"/>
              <a:t>duty</a:t>
            </a:r>
            <a:r>
              <a:rPr lang="fr-FR" dirty="0" smtClean="0"/>
              <a:t> cycle as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observed</a:t>
            </a:r>
            <a:r>
              <a:rPr lang="fr-FR" dirty="0" smtClean="0"/>
              <a:t> in the nature</a:t>
            </a:r>
            <a:endParaRPr lang="fr-FR" dirty="0"/>
          </a:p>
        </p:txBody>
      </p:sp>
      <p:sp>
        <p:nvSpPr>
          <p:cNvPr id="4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70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3419872" y="1520788"/>
            <a:ext cx="4968552" cy="3753185"/>
          </a:xfrm>
          <a:prstGeom prst="roundRect">
            <a:avLst/>
          </a:prstGeom>
          <a:solidFill>
            <a:srgbClr val="C00000">
              <a:alpha val="1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à coins arrondis 2"/>
          <p:cNvSpPr/>
          <p:nvPr/>
        </p:nvSpPr>
        <p:spPr>
          <a:xfrm>
            <a:off x="6276064" y="1628800"/>
            <a:ext cx="1680312" cy="3564396"/>
          </a:xfrm>
          <a:prstGeom prst="roundRect">
            <a:avLst/>
          </a:prstGeom>
          <a:solidFill>
            <a:srgbClr val="92D050">
              <a:alpha val="43000"/>
            </a:srgb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Neuromorphic</a:t>
            </a:r>
            <a:r>
              <a:rPr lang="fr-FR" dirty="0" smtClean="0"/>
              <a:t> </a:t>
            </a:r>
            <a:r>
              <a:rPr lang="fr-FR" dirty="0" err="1" smtClean="0"/>
              <a:t>board</a:t>
            </a:r>
            <a:endParaRPr lang="fr-FR" dirty="0"/>
          </a:p>
        </p:txBody>
      </p:sp>
      <p:grpSp>
        <p:nvGrpSpPr>
          <p:cNvPr id="4" name="Groupe 27"/>
          <p:cNvGrpSpPr/>
          <p:nvPr/>
        </p:nvGrpSpPr>
        <p:grpSpPr>
          <a:xfrm>
            <a:off x="179512" y="2348880"/>
            <a:ext cx="1795195" cy="2330197"/>
            <a:chOff x="828721" y="2428639"/>
            <a:chExt cx="1383783" cy="1957873"/>
          </a:xfrm>
        </p:grpSpPr>
        <p:sp>
          <p:nvSpPr>
            <p:cNvPr id="10" name="Ellipse 9"/>
            <p:cNvSpPr/>
            <p:nvPr/>
          </p:nvSpPr>
          <p:spPr>
            <a:xfrm>
              <a:off x="1043608" y="2492896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628056" y="2645296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391397" y="2428639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/>
            <p:cNvSpPr/>
            <p:nvPr/>
          </p:nvSpPr>
          <p:spPr>
            <a:xfrm>
              <a:off x="1196008" y="2645296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1460670" y="2874830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959349" y="2797696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1192897" y="3077344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/>
            <p:cNvSpPr/>
            <p:nvPr/>
          </p:nvSpPr>
          <p:spPr>
            <a:xfrm>
              <a:off x="1780456" y="3013720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1475656" y="3229744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>
              <a:off x="828721" y="3094124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044745" y="3431280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1260769" y="3445768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1564432" y="3323603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1564432" y="3755651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/>
            <p:cNvSpPr/>
            <p:nvPr/>
          </p:nvSpPr>
          <p:spPr>
            <a:xfrm>
              <a:off x="1340785" y="3647304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24"/>
            <p:cNvSpPr/>
            <p:nvPr/>
          </p:nvSpPr>
          <p:spPr>
            <a:xfrm>
              <a:off x="1124761" y="3755651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/>
            <p:cNvSpPr/>
            <p:nvPr/>
          </p:nvSpPr>
          <p:spPr>
            <a:xfrm>
              <a:off x="945504" y="3776789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1340785" y="3954464"/>
              <a:ext cx="432048" cy="43204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9" name="Triangle isocèle 28"/>
          <p:cNvSpPr/>
          <p:nvPr/>
        </p:nvSpPr>
        <p:spPr>
          <a:xfrm rot="5400000">
            <a:off x="2498630" y="2742361"/>
            <a:ext cx="504056" cy="5850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isocèle 29"/>
          <p:cNvSpPr/>
          <p:nvPr/>
        </p:nvSpPr>
        <p:spPr>
          <a:xfrm rot="16200000">
            <a:off x="2498630" y="3986895"/>
            <a:ext cx="504056" cy="5850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/>
          <p:cNvCxnSpPr>
            <a:stCxn id="29" idx="3"/>
          </p:cNvCxnSpPr>
          <p:nvPr/>
        </p:nvCxnSpPr>
        <p:spPr>
          <a:xfrm flipH="1" flipV="1">
            <a:off x="1974707" y="3034901"/>
            <a:ext cx="48341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1669907" y="3034902"/>
            <a:ext cx="304800" cy="1324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H="1">
            <a:off x="1974707" y="4285378"/>
            <a:ext cx="63581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1564170" y="4161836"/>
            <a:ext cx="410537" cy="1235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2976495" y="3034901"/>
            <a:ext cx="121368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H="1" flipV="1">
            <a:off x="2915816" y="4285378"/>
            <a:ext cx="121368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563888" y="2584901"/>
            <a:ext cx="1462390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Event </a:t>
            </a:r>
          </a:p>
          <a:p>
            <a:pPr algn="ctr"/>
            <a:r>
              <a:rPr lang="fr-FR" sz="1600" dirty="0" err="1" smtClean="0"/>
              <a:t>Detection</a:t>
            </a:r>
            <a:endParaRPr lang="fr-FR" sz="16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3614114" y="3835378"/>
            <a:ext cx="131792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Trigger </a:t>
            </a:r>
            <a:r>
              <a:rPr lang="fr-FR" sz="1600" dirty="0" err="1" smtClean="0"/>
              <a:t>Generator</a:t>
            </a:r>
            <a:endParaRPr lang="fr-FR" sz="1600" dirty="0" smtClean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644009" y="3001485"/>
            <a:ext cx="1762394" cy="7374"/>
          </a:xfrm>
          <a:prstGeom prst="line">
            <a:avLst/>
          </a:prstGeom>
          <a:ln w="38100"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51" idx="3"/>
          </p:cNvCxnSpPr>
          <p:nvPr/>
        </p:nvCxnSpPr>
        <p:spPr>
          <a:xfrm>
            <a:off x="4932040" y="4285378"/>
            <a:ext cx="1474363" cy="1"/>
          </a:xfrm>
          <a:prstGeom prst="line">
            <a:avLst/>
          </a:prstGeom>
          <a:ln w="38100"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H="1" flipV="1">
            <a:off x="5857691" y="2132856"/>
            <a:ext cx="548712" cy="1"/>
          </a:xfrm>
          <a:prstGeom prst="line">
            <a:avLst/>
          </a:prstGeom>
          <a:ln w="38100"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/>
          <p:cNvCxnSpPr/>
          <p:nvPr/>
        </p:nvCxnSpPr>
        <p:spPr>
          <a:xfrm>
            <a:off x="5796136" y="2492896"/>
            <a:ext cx="0" cy="515963"/>
          </a:xfrm>
          <a:prstGeom prst="line">
            <a:avLst/>
          </a:prstGeom>
          <a:ln w="38100"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355976" y="1745299"/>
            <a:ext cx="1800201" cy="747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Event </a:t>
            </a:r>
            <a:r>
              <a:rPr lang="fr-FR" sz="1600" dirty="0" err="1" smtClean="0"/>
              <a:t>Processing</a:t>
            </a:r>
            <a:endParaRPr lang="fr-FR" sz="1600" dirty="0" smtClean="0"/>
          </a:p>
        </p:txBody>
      </p:sp>
      <p:sp>
        <p:nvSpPr>
          <p:cNvPr id="63" name="Rectangle 62"/>
          <p:cNvSpPr/>
          <p:nvPr/>
        </p:nvSpPr>
        <p:spPr>
          <a:xfrm>
            <a:off x="6411850" y="2057958"/>
            <a:ext cx="1400509" cy="2677420"/>
          </a:xfrm>
          <a:prstGeom prst="rect">
            <a:avLst/>
          </a:prstGeom>
          <a:solidFill>
            <a:srgbClr val="00800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Spiking</a:t>
            </a:r>
            <a:r>
              <a:rPr lang="fr-FR" dirty="0" smtClean="0"/>
              <a:t> Neural</a:t>
            </a:r>
          </a:p>
          <a:p>
            <a:pPr algn="ctr"/>
            <a:r>
              <a:rPr lang="fr-FR" dirty="0" smtClean="0"/>
              <a:t>Network</a:t>
            </a:r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(SNN)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7544" y="3033056"/>
            <a:ext cx="1152128" cy="7559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Living </a:t>
            </a:r>
            <a:r>
              <a:rPr lang="fr-FR" dirty="0" err="1" smtClean="0"/>
              <a:t>Cells</a:t>
            </a:r>
            <a:endParaRPr lang="fr-FR" dirty="0" smtClean="0"/>
          </a:p>
        </p:txBody>
      </p:sp>
      <p:cxnSp>
        <p:nvCxnSpPr>
          <p:cNvPr id="66" name="Connecteur droit 65"/>
          <p:cNvCxnSpPr/>
          <p:nvPr/>
        </p:nvCxnSpPr>
        <p:spPr>
          <a:xfrm>
            <a:off x="2750658" y="1340768"/>
            <a:ext cx="0" cy="45365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125759" y="1579214"/>
            <a:ext cx="3582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Amplifications/</a:t>
            </a:r>
            <a:r>
              <a:rPr lang="fr-FR" sz="2000" dirty="0" err="1" smtClean="0"/>
              <a:t>Analog</a:t>
            </a:r>
            <a:r>
              <a:rPr lang="fr-FR" sz="2000" dirty="0" smtClean="0"/>
              <a:t> </a:t>
            </a:r>
            <a:r>
              <a:rPr lang="fr-FR" sz="2000" dirty="0" err="1" smtClean="0"/>
              <a:t>filters</a:t>
            </a:r>
            <a:endParaRPr lang="fr-FR" sz="2000" dirty="0"/>
          </a:p>
        </p:txBody>
      </p:sp>
      <p:sp>
        <p:nvSpPr>
          <p:cNvPr id="68" name="ZoneTexte 67"/>
          <p:cNvSpPr txBox="1"/>
          <p:nvPr/>
        </p:nvSpPr>
        <p:spPr>
          <a:xfrm>
            <a:off x="3965086" y="5459818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Neuromorphic</a:t>
            </a:r>
            <a:r>
              <a:rPr lang="fr-FR" sz="2000" dirty="0" smtClean="0"/>
              <a:t> </a:t>
            </a:r>
            <a:r>
              <a:rPr lang="fr-FR" sz="2000" dirty="0" err="1" smtClean="0"/>
              <a:t>board</a:t>
            </a:r>
            <a:r>
              <a:rPr lang="fr-FR" sz="2000" dirty="0" smtClean="0"/>
              <a:t>: </a:t>
            </a:r>
            <a:r>
              <a:rPr lang="fr-FR" sz="2000" dirty="0" err="1" smtClean="0"/>
              <a:t>Multimed</a:t>
            </a:r>
            <a:endParaRPr lang="fr-FR" sz="2000" dirty="0"/>
          </a:p>
        </p:txBody>
      </p:sp>
      <p:sp>
        <p:nvSpPr>
          <p:cNvPr id="45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420888"/>
            <a:ext cx="719336" cy="76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564904"/>
            <a:ext cx="923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861048"/>
            <a:ext cx="923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7" name="Straight Arrow Connector 56"/>
          <p:cNvCxnSpPr>
            <a:endCxn id="29" idx="3"/>
          </p:cNvCxnSpPr>
          <p:nvPr/>
        </p:nvCxnSpPr>
        <p:spPr>
          <a:xfrm>
            <a:off x="1785682" y="1978207"/>
            <a:ext cx="672436" cy="10566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66"/>
          <p:cNvSpPr txBox="1"/>
          <p:nvPr/>
        </p:nvSpPr>
        <p:spPr>
          <a:xfrm>
            <a:off x="467544" y="5517232"/>
            <a:ext cx="175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Stimulation</a:t>
            </a:r>
          </a:p>
        </p:txBody>
      </p:sp>
      <p:cxnSp>
        <p:nvCxnSpPr>
          <p:cNvPr id="75" name="Straight Arrow Connector 74"/>
          <p:cNvCxnSpPr>
            <a:stCxn id="73" idx="0"/>
            <a:endCxn id="30" idx="1"/>
          </p:cNvCxnSpPr>
          <p:nvPr/>
        </p:nvCxnSpPr>
        <p:spPr>
          <a:xfrm flipV="1">
            <a:off x="1345196" y="4405450"/>
            <a:ext cx="1405463" cy="111178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Imag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6"/>
          <a:stretch/>
        </p:blipFill>
        <p:spPr bwMode="auto">
          <a:xfrm>
            <a:off x="3386470" y="1954612"/>
            <a:ext cx="5112021" cy="306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68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0.22848 -0.0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16528 3.7037E-6 " pathEditMode="relative" ptsTypes="AA">
                                      <p:cBhvr>
                                        <p:cTn id="24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20017 0.0025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7" grpId="0"/>
      <p:bldP spid="67" grpId="1"/>
      <p:bldP spid="73" grpId="0"/>
      <p:bldP spid="7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 idx="4294967295"/>
          </p:nvPr>
        </p:nvSpPr>
        <p:spPr>
          <a:xfrm>
            <a:off x="990600" y="771996"/>
            <a:ext cx="7696200" cy="71278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dirty="0" err="1" smtClean="0"/>
              <a:t>Neuron</a:t>
            </a:r>
            <a:r>
              <a:rPr lang="fr-FR" dirty="0" smtClean="0"/>
              <a:t> model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69132"/>
            <a:ext cx="8229600" cy="5256212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fr-FR" sz="2000" dirty="0" smtClean="0"/>
          </a:p>
          <a:p>
            <a:pPr eaLnBrk="1" hangingPunct="1">
              <a:buFont typeface="Arial" charset="0"/>
              <a:buNone/>
            </a:pPr>
            <a:r>
              <a:rPr lang="fr-FR" dirty="0" smtClean="0">
                <a:solidFill>
                  <a:schemeClr val="tx1"/>
                </a:solidFill>
              </a:rPr>
              <a:t>The model for a single </a:t>
            </a:r>
            <a:r>
              <a:rPr lang="fr-FR" dirty="0" err="1" smtClean="0">
                <a:solidFill>
                  <a:schemeClr val="tx1"/>
                </a:solidFill>
              </a:rPr>
              <a:t>neuron</a:t>
            </a:r>
            <a:r>
              <a:rPr lang="fr-FR" dirty="0" smtClean="0">
                <a:solidFill>
                  <a:schemeClr val="tx1"/>
                </a:solidFill>
              </a:rPr>
              <a:t> must </a:t>
            </a:r>
            <a:r>
              <a:rPr lang="fr-FR" dirty="0" err="1" smtClean="0">
                <a:solidFill>
                  <a:schemeClr val="tx1"/>
                </a:solidFill>
              </a:rPr>
              <a:t>be</a:t>
            </a:r>
            <a:r>
              <a:rPr lang="fr-FR" dirty="0" smtClean="0">
                <a:solidFill>
                  <a:schemeClr val="tx1"/>
                </a:solidFill>
              </a:rPr>
              <a:t>:</a:t>
            </a:r>
          </a:p>
          <a:p>
            <a:pPr eaLnBrk="1" hangingPunct="1">
              <a:buFont typeface="Arial" charset="0"/>
              <a:buNone/>
            </a:pPr>
            <a:endParaRPr lang="fr-FR" sz="140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computationally</a:t>
            </a:r>
            <a:r>
              <a:rPr lang="fr-FR" dirty="0" smtClean="0">
                <a:solidFill>
                  <a:schemeClr val="tx1"/>
                </a:solidFill>
              </a:rPr>
              <a:t> simple</a:t>
            </a:r>
          </a:p>
          <a:p>
            <a:pPr algn="just" eaLnBrk="1" hangingPunct="1"/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capable of </a:t>
            </a:r>
            <a:r>
              <a:rPr lang="fr-FR" dirty="0" err="1" smtClean="0">
                <a:solidFill>
                  <a:schemeClr val="tx1"/>
                </a:solidFill>
              </a:rPr>
              <a:t>producing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rich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firing</a:t>
            </a:r>
            <a:r>
              <a:rPr lang="fr-FR" dirty="0" smtClean="0">
                <a:solidFill>
                  <a:schemeClr val="tx1"/>
                </a:solidFill>
              </a:rPr>
              <a:t> patterns </a:t>
            </a:r>
            <a:r>
              <a:rPr lang="fr-FR" dirty="0" err="1" smtClean="0">
                <a:solidFill>
                  <a:schemeClr val="tx1"/>
                </a:solidFill>
              </a:rPr>
              <a:t>exhibited</a:t>
            </a:r>
            <a:r>
              <a:rPr lang="fr-FR" dirty="0" smtClean="0">
                <a:solidFill>
                  <a:schemeClr val="tx1"/>
                </a:solidFill>
              </a:rPr>
              <a:t> by real </a:t>
            </a:r>
            <a:r>
              <a:rPr lang="fr-FR" dirty="0" err="1" smtClean="0">
                <a:solidFill>
                  <a:schemeClr val="tx1"/>
                </a:solidFill>
              </a:rPr>
              <a:t>biological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neurons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547813" y="5445125"/>
            <a:ext cx="612053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 err="1">
                <a:solidFill>
                  <a:srgbClr val="008000"/>
                </a:solidFill>
              </a:rPr>
              <a:t>Which</a:t>
            </a:r>
            <a:r>
              <a:rPr lang="fr-FR" sz="2400" dirty="0">
                <a:solidFill>
                  <a:srgbClr val="008000"/>
                </a:solidFill>
              </a:rPr>
              <a:t> model to use for cortical </a:t>
            </a:r>
            <a:r>
              <a:rPr lang="fr-FR" sz="2400" dirty="0" err="1">
                <a:solidFill>
                  <a:srgbClr val="008000"/>
                </a:solidFill>
              </a:rPr>
              <a:t>spiking</a:t>
            </a:r>
            <a:r>
              <a:rPr lang="fr-FR" sz="2400" dirty="0">
                <a:solidFill>
                  <a:srgbClr val="008000"/>
                </a:solidFill>
              </a:rPr>
              <a:t> neural networks hardware simulations?</a:t>
            </a:r>
          </a:p>
        </p:txBody>
      </p:sp>
      <p:pic>
        <p:nvPicPr>
          <p:cNvPr id="39941" name="Picture 5" descr="t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6113" y="3652838"/>
            <a:ext cx="802957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0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 idx="4294967295"/>
          </p:nvPr>
        </p:nvSpPr>
        <p:spPr>
          <a:xfrm>
            <a:off x="990600" y="771996"/>
            <a:ext cx="7696200" cy="712788"/>
          </a:xfrm>
        </p:spPr>
        <p:txBody>
          <a:bodyPr/>
          <a:lstStyle/>
          <a:p>
            <a:pPr eaLnBrk="1" hangingPunct="1"/>
            <a:r>
              <a:rPr lang="fr-FR" dirty="0" err="1" smtClean="0"/>
              <a:t>Neuron</a:t>
            </a:r>
            <a:r>
              <a:rPr lang="fr-FR" dirty="0" smtClean="0"/>
              <a:t> model</a:t>
            </a:r>
          </a:p>
        </p:txBody>
      </p:sp>
      <p:grpSp>
        <p:nvGrpSpPr>
          <p:cNvPr id="18434" name="Up Arrow 4"/>
          <p:cNvGrpSpPr>
            <a:grpSpLocks/>
          </p:cNvGrpSpPr>
          <p:nvPr/>
        </p:nvGrpSpPr>
        <p:grpSpPr bwMode="auto">
          <a:xfrm rot="10800000">
            <a:off x="1763713" y="2933700"/>
            <a:ext cx="576262" cy="2224088"/>
            <a:chOff x="2404" y="1509"/>
            <a:chExt cx="633" cy="2296"/>
          </a:xfrm>
        </p:grpSpPr>
        <p:pic>
          <p:nvPicPr>
            <p:cNvPr id="18441" name="Up Arrow 4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04" y="1509"/>
              <a:ext cx="633" cy="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" name="Text Box 9"/>
            <p:cNvSpPr txBox="1">
              <a:spLocks noChangeArrowheads="1"/>
            </p:cNvSpPr>
            <p:nvPr/>
          </p:nvSpPr>
          <p:spPr bwMode="auto">
            <a:xfrm>
              <a:off x="2574" y="1672"/>
              <a:ext cx="295" cy="2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10800000" anchor="ctr"/>
            <a:lstStyle/>
            <a:p>
              <a:pPr algn="ctr"/>
              <a:endParaRPr lang="fr-FR">
                <a:solidFill>
                  <a:srgbClr val="FFFFFF"/>
                </a:solidFill>
                <a:latin typeface="Constantia" pitchFamily="18" charset="0"/>
              </a:endParaRPr>
            </a:p>
          </p:txBody>
        </p:sp>
      </p:grpSp>
      <p:pic>
        <p:nvPicPr>
          <p:cNvPr id="18435" name="Picture 15" descr="figuhiz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0" y="2971800"/>
            <a:ext cx="5437188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4284663" y="5949950"/>
            <a:ext cx="3384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200" u="sng">
                <a:latin typeface="Calibri" pitchFamily="34" charset="0"/>
              </a:rPr>
              <a:t>Source</a:t>
            </a:r>
            <a:r>
              <a:rPr lang="fr-FR" sz="1200">
                <a:latin typeface="Calibri" pitchFamily="34" charset="0"/>
              </a:rPr>
              <a:t>: www.izhikevich.com</a:t>
            </a:r>
            <a:endParaRPr lang="en-US" sz="1200"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0113" y="5013325"/>
            <a:ext cx="2376487" cy="503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/>
                </a:solidFill>
              </a:rPr>
              <a:t>Hodgkin-Huxley</a:t>
            </a:r>
          </a:p>
        </p:txBody>
      </p:sp>
      <p:sp>
        <p:nvSpPr>
          <p:cNvPr id="7" name="Rectangle 6"/>
          <p:cNvSpPr/>
          <p:nvPr/>
        </p:nvSpPr>
        <p:spPr>
          <a:xfrm>
            <a:off x="-180975" y="3933825"/>
            <a:ext cx="22320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Izhikevich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1550" y="2492375"/>
            <a:ext cx="2160588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 err="1">
                <a:solidFill>
                  <a:schemeClr val="tx1"/>
                </a:solidFill>
              </a:rPr>
              <a:t>Integrate</a:t>
            </a:r>
            <a:r>
              <a:rPr lang="fr-FR" dirty="0">
                <a:solidFill>
                  <a:schemeClr val="tx1"/>
                </a:solidFill>
              </a:rPr>
              <a:t> &amp; </a:t>
            </a:r>
            <a:r>
              <a:rPr lang="fr-FR" dirty="0" err="1">
                <a:solidFill>
                  <a:schemeClr val="tx1"/>
                </a:solidFill>
              </a:rPr>
              <a:t>Fire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440" name="Rectangle 25"/>
          <p:cNvSpPr>
            <a:spLocks noChangeArrowheads="1"/>
          </p:cNvSpPr>
          <p:nvPr/>
        </p:nvSpPr>
        <p:spPr bwMode="auto">
          <a:xfrm>
            <a:off x="539750" y="1557338"/>
            <a:ext cx="810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/>
              <a:t>Which model to use for cortical spiking neural networks hardware simulations?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3995936" y="4725144"/>
            <a:ext cx="1368152" cy="274749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7325867" y="4987395"/>
            <a:ext cx="1368152" cy="2747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70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700213"/>
            <a:ext cx="8568952" cy="4176712"/>
          </a:xfrm>
        </p:spPr>
        <p:txBody>
          <a:bodyPr/>
          <a:lstStyle/>
          <a:p>
            <a:pPr>
              <a:buClr>
                <a:srgbClr val="C00000"/>
              </a:buClr>
            </a:pPr>
            <a:r>
              <a:rPr lang="fr-FR" dirty="0" err="1" smtClean="0">
                <a:solidFill>
                  <a:schemeClr val="tx1"/>
                </a:solidFill>
              </a:rPr>
              <a:t>Context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>
                <a:solidFill>
                  <a:schemeClr val="tx1"/>
                </a:solidFill>
              </a:rPr>
              <a:t>Digital </a:t>
            </a:r>
            <a:r>
              <a:rPr lang="fr-FR" dirty="0" err="1">
                <a:solidFill>
                  <a:schemeClr val="tx1"/>
                </a:solidFill>
              </a:rPr>
              <a:t>biomimetic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neurons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Project</a:t>
            </a: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sz="1600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r>
              <a:rPr lang="fr-FR" dirty="0" smtClean="0">
                <a:solidFill>
                  <a:schemeClr val="tx1"/>
                </a:solidFill>
              </a:rPr>
              <a:t>Conclusion</a:t>
            </a:r>
          </a:p>
          <a:p>
            <a:pPr lvl="1">
              <a:buClr>
                <a:srgbClr val="C00000"/>
              </a:buClr>
            </a:pPr>
            <a:endParaRPr lang="fr-FR" dirty="0" smtClean="0">
              <a:solidFill>
                <a:schemeClr val="tx1"/>
              </a:solidFill>
            </a:endParaRPr>
          </a:p>
          <a:p>
            <a:pPr>
              <a:buClr>
                <a:srgbClr val="C00000"/>
              </a:buClr>
            </a:pPr>
            <a:endParaRPr lang="fr-FR" dirty="0" smtClean="0"/>
          </a:p>
          <a:p>
            <a:pPr lvl="1">
              <a:buClr>
                <a:srgbClr val="C00000"/>
              </a:buClr>
            </a:pPr>
            <a:endParaRPr lang="fr-FR" dirty="0" smtClean="0"/>
          </a:p>
          <a:p>
            <a:pPr>
              <a:buClr>
                <a:srgbClr val="C00000"/>
              </a:buClr>
              <a:buNone/>
            </a:pPr>
            <a:endParaRPr lang="en-US" dirty="0" smtClean="0"/>
          </a:p>
        </p:txBody>
      </p:sp>
      <p:sp>
        <p:nvSpPr>
          <p:cNvPr id="6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9" descr="C:\Users\Filippo\Desktop\fig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08215"/>
            <a:ext cx="65913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sz="3200" smtClean="0">
                <a:ea typeface="ＭＳ Ｐゴシック" pitchFamily="34" charset="-128"/>
              </a:rPr>
              <a:t>Hodgkin-Huxley Formalism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57338"/>
            <a:ext cx="7931150" cy="504825"/>
          </a:xfrm>
        </p:spPr>
        <p:txBody>
          <a:bodyPr/>
          <a:lstStyle/>
          <a:p>
            <a:pPr marL="0" indent="0" eaLnBrk="1" hangingPunct="1"/>
            <a:r>
              <a:rPr lang="en-US" altLang="fr-FR" smtClean="0">
                <a:ea typeface="ＭＳ Ｐゴシック" pitchFamily="34" charset="-128"/>
              </a:rPr>
              <a:t> Conductance-based silicon neurons</a:t>
            </a:r>
          </a:p>
        </p:txBody>
      </p:sp>
      <p:sp>
        <p:nvSpPr>
          <p:cNvPr id="52254" name="AutoShape 54"/>
          <p:cNvSpPr>
            <a:spLocks noChangeArrowheads="1"/>
          </p:cNvSpPr>
          <p:nvPr/>
        </p:nvSpPr>
        <p:spPr bwMode="auto">
          <a:xfrm>
            <a:off x="1619598" y="2852738"/>
            <a:ext cx="792162" cy="1296987"/>
          </a:xfrm>
          <a:prstGeom prst="roundRect">
            <a:avLst>
              <a:gd name="adj" fmla="val 16667"/>
            </a:avLst>
          </a:prstGeom>
          <a:solidFill>
            <a:srgbClr val="CCFFCC">
              <a:alpha val="50195"/>
            </a:srgbClr>
          </a:solidFill>
          <a:ln w="25400">
            <a:solidFill>
              <a:srgbClr val="CCFFCC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fr-FR"/>
          </a:p>
        </p:txBody>
      </p:sp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t-IT" altLang="fr-FR"/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0" y="0"/>
          <a:ext cx="10572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0" name="Equazione" r:id="rId5" imgW="1117115" imgH="355446" progId="Equation.3">
                  <p:embed/>
                </p:oleObj>
              </mc:Choice>
              <mc:Fallback>
                <p:oleObj name="Equazione" r:id="rId5" imgW="1117115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05727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t-IT" altLang="fr-FR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0" y="0"/>
          <a:ext cx="10572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1" name="Equazione" r:id="rId7" imgW="1117115" imgH="355446" progId="Equation.3">
                  <p:embed/>
                </p:oleObj>
              </mc:Choice>
              <mc:Fallback>
                <p:oleObj name="Equazione" r:id="rId7" imgW="1117115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057275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3" name="Picture 5" descr="C:\Users\Filippo\Desktop\fig1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56125"/>
            <a:ext cx="2808288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5" name="Rectangle 56"/>
          <p:cNvSpPr>
            <a:spLocks noChangeArrowheads="1"/>
          </p:cNvSpPr>
          <p:nvPr/>
        </p:nvSpPr>
        <p:spPr bwMode="auto">
          <a:xfrm>
            <a:off x="5867400" y="4437063"/>
            <a:ext cx="2808288" cy="2304305"/>
          </a:xfrm>
          <a:prstGeom prst="rect">
            <a:avLst/>
          </a:prstGeom>
          <a:noFill/>
          <a:ln w="25400" cmpd="sng">
            <a:solidFill>
              <a:srgbClr val="CC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US" altLang="fr-FR"/>
          </a:p>
        </p:txBody>
      </p:sp>
      <p:pic>
        <p:nvPicPr>
          <p:cNvPr id="1037" name="Picture 8" descr="C:\Users\Filippo\Desktop\fig2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787129"/>
            <a:ext cx="21907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space réservé du numéro de diapositive 6"/>
          <p:cNvSpPr txBox="1">
            <a:spLocks/>
          </p:cNvSpPr>
          <p:nvPr/>
        </p:nvSpPr>
        <p:spPr>
          <a:xfrm>
            <a:off x="8460432" y="6492875"/>
            <a:ext cx="683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rgbClr val="808080"/>
                </a:solidFill>
                <a:latin typeface="Arial" pitchFamily="-10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E90C68-55FC-0848-ACF4-DBACEB297479}" type="slidenum">
              <a:rPr kumimoji="0" lang="fr-FR" sz="1600" b="0" i="1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-10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6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itchFamily="-10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1680" y="4653136"/>
            <a:ext cx="2448272" cy="78169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901846" y="5013176"/>
            <a:ext cx="2702602" cy="1660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920698" y="4834222"/>
                <a:ext cx="1849161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698" y="4834222"/>
                <a:ext cx="1849161" cy="6790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60432" y="5402263"/>
                <a:ext cx="2565254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432" y="5402263"/>
                <a:ext cx="2565254" cy="66191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75967" y="6030731"/>
                <a:ext cx="2632259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967" y="6030731"/>
                <a:ext cx="2632259" cy="6790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16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54" grpId="0" animBg="1"/>
      <p:bldP spid="52255" grpId="0" animBg="1"/>
      <p:bldP spid="7" grpId="0" animBg="1"/>
      <p:bldP spid="2" grpId="0"/>
      <p:bldP spid="3" grpId="0"/>
      <p:bldP spid="5" grpId="0"/>
    </p:bldLst>
  </p:timing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12162</TotalTime>
  <Words>397</Words>
  <Application>Microsoft Office PowerPoint</Application>
  <PresentationFormat>Affichage à l'écran (4:3)</PresentationFormat>
  <Paragraphs>149</Paragraphs>
  <Slides>18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9" baseType="lpstr">
      <vt:lpstr>MS Mincho</vt:lpstr>
      <vt:lpstr>MS PGothic</vt:lpstr>
      <vt:lpstr>MS PGothic</vt:lpstr>
      <vt:lpstr>Arial</vt:lpstr>
      <vt:lpstr>Calibri</vt:lpstr>
      <vt:lpstr>Cambria Math</vt:lpstr>
      <vt:lpstr>Constantia</vt:lpstr>
      <vt:lpstr>Times New Roman</vt:lpstr>
      <vt:lpstr>Wingdings</vt:lpstr>
      <vt:lpstr>1_Modèle par défaut</vt:lpstr>
      <vt:lpstr>Equazione</vt:lpstr>
      <vt:lpstr>Présentation PowerPoint</vt:lpstr>
      <vt:lpstr>Content</vt:lpstr>
      <vt:lpstr>Objective of our research</vt:lpstr>
      <vt:lpstr>Bioinspired or Biomimetic</vt:lpstr>
      <vt:lpstr>Neuromorphic board</vt:lpstr>
      <vt:lpstr>Neuron model</vt:lpstr>
      <vt:lpstr>Neuron model</vt:lpstr>
      <vt:lpstr>Content</vt:lpstr>
      <vt:lpstr>Hodgkin-Huxley Formalism</vt:lpstr>
      <vt:lpstr>Types of neurons</vt:lpstr>
      <vt:lpstr>Digital implementation</vt:lpstr>
      <vt:lpstr>Ionic channel</vt:lpstr>
      <vt:lpstr>Membrane potential and dynamic</vt:lpstr>
      <vt:lpstr>Content</vt:lpstr>
      <vt:lpstr>Hybrid platform system</vt:lpstr>
      <vt:lpstr>Neurological diseases</vt:lpstr>
      <vt:lpstr>Conclusion and perspectives</vt:lpstr>
      <vt:lpstr>Présentation PowerPoint</vt:lpstr>
    </vt:vector>
  </TitlesOfParts>
  <Company>IUT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pellet</dc:creator>
  <cp:lastModifiedBy>tlevi</cp:lastModifiedBy>
  <cp:revision>986</cp:revision>
  <dcterms:created xsi:type="dcterms:W3CDTF">2010-02-12T15:18:21Z</dcterms:created>
  <dcterms:modified xsi:type="dcterms:W3CDTF">2017-01-20T02:49:57Z</dcterms:modified>
</cp:coreProperties>
</file>